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27"/>
  </p:notesMasterIdLst>
  <p:handoutMasterIdLst>
    <p:handoutMasterId r:id="rId28"/>
  </p:handoutMasterIdLst>
  <p:sldIdLst>
    <p:sldId id="282" r:id="rId4"/>
    <p:sldId id="292" r:id="rId5"/>
    <p:sldId id="283" r:id="rId6"/>
    <p:sldId id="293" r:id="rId7"/>
    <p:sldId id="295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91" r:id="rId18"/>
    <p:sldId id="308" r:id="rId19"/>
    <p:sldId id="297" r:id="rId20"/>
    <p:sldId id="309" r:id="rId21"/>
    <p:sldId id="311" r:id="rId22"/>
    <p:sldId id="312" r:id="rId23"/>
    <p:sldId id="313" r:id="rId24"/>
    <p:sldId id="310" r:id="rId25"/>
    <p:sldId id="296" r:id="rId2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13" autoAdjust="0"/>
  </p:normalViewPr>
  <p:slideViewPr>
    <p:cSldViewPr snapToGrid="0">
      <p:cViewPr varScale="1">
        <p:scale>
          <a:sx n="59" d="100"/>
          <a:sy n="59" d="100"/>
        </p:scale>
        <p:origin x="126" y="12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4064"/>
    </p:cViewPr>
  </p:sorterViewPr>
  <p:notesViewPr>
    <p:cSldViewPr snapToGrid="0">
      <p:cViewPr varScale="1">
        <p:scale>
          <a:sx n="89" d="100"/>
          <a:sy n="89" d="100"/>
        </p:scale>
        <p:origin x="376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AB1441-960F-437C-B1B7-623D16EB143F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2018/12/28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2421587-6EFB-4C74-9522-9F9582BBB9D2}" type="datetime1">
              <a:rPr lang="zh-CN" altLang="en-US" smtClean="0"/>
              <a:pPr/>
              <a:t>2018/12/28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30193B-564F-4854-8A52-728F3FB19C8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59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491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40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656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983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070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813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764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793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490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9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68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0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39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862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46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53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90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长方形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谢谢</a:t>
            </a:r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全名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/>
              <a:t>电话号码</a:t>
            </a:r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电子邮件或社交媒体图柄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公司网站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/>
              <a:t>副标题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ct val="100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ct val="100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单击以编辑分隔幻灯片标题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ct val="100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单击以编辑分隔幻灯片标题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/>
              <a:t>插入或拖放照片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/>
              <a:t>插入或拖放照片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/>
              <a:t>插入或拖放照片</a:t>
            </a:r>
            <a:endParaRPr lang="zh-CN" altLang="en-US" dirty="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/>
              <a:t>插入或拖放照片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1" name="任意多边形(F)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3" name="任意多边形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4" name="任意多边形(F)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5" name="任意多边形(F)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比较左侧占位符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比较左侧占位符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dirty="0"/>
              <a:t>输入题注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5" name="矩形​：圆角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0000"/>
          </a:blip>
          <a:srcRect r="963" b="11938"/>
          <a:stretch/>
        </p:blipFill>
        <p:spPr>
          <a:xfrm>
            <a:off x="0" y="1891"/>
            <a:ext cx="12299179" cy="6856109"/>
          </a:xfrm>
        </p:spPr>
      </p:pic>
      <p:sp>
        <p:nvSpPr>
          <p:cNvPr id="25" name="文本框 24" descr="突出幻灯片标题框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5247234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5400" dirty="0"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数据库课程设计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756" y="4092093"/>
            <a:ext cx="3722686" cy="614339"/>
          </a:xfrm>
        </p:spPr>
        <p:txBody>
          <a:bodyPr rtlCol="0"/>
          <a:lstStyle/>
          <a:p>
            <a:pPr algn="ctr"/>
            <a:r>
              <a:rPr lang="zh-CN" altLang="en-US" sz="4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销售管理系统</a:t>
            </a:r>
            <a:endParaRPr lang="en-US" altLang="zh-CN" sz="4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等腰三角形 19" descr="隐藏标题框的幻灯片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 Light" panose="020B0502040204020203" pitchFamily="34" charset="-122"/>
            </a:endParaRPr>
          </a:p>
        </p:txBody>
      </p:sp>
      <p:pic>
        <p:nvPicPr>
          <p:cNvPr id="5" name="图片 4" descr="图片包含 文字&#10;&#10;自动生成的说明">
            <a:extLst>
              <a:ext uri="{FF2B5EF4-FFF2-40B4-BE49-F238E27FC236}">
                <a16:creationId xmlns:a16="http://schemas.microsoft.com/office/drawing/2014/main" id="{329BBF83-C32A-4BBF-9406-06D7FA2E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5486" y="171981"/>
            <a:ext cx="1835020" cy="1835020"/>
          </a:xfrm>
          <a:prstGeom prst="rect">
            <a:avLst/>
          </a:prstGeom>
        </p:spPr>
      </p:pic>
      <p:sp>
        <p:nvSpPr>
          <p:cNvPr id="9" name="副标题 3">
            <a:extLst>
              <a:ext uri="{FF2B5EF4-FFF2-40B4-BE49-F238E27FC236}">
                <a16:creationId xmlns:a16="http://schemas.microsoft.com/office/drawing/2014/main" id="{D37B32ED-19D9-4009-A488-10A7B8256CE5}"/>
              </a:ext>
            </a:extLst>
          </p:cNvPr>
          <p:cNvSpPr txBox="1">
            <a:spLocks/>
          </p:cNvSpPr>
          <p:nvPr/>
        </p:nvSpPr>
        <p:spPr>
          <a:xfrm>
            <a:off x="2217823" y="4706432"/>
            <a:ext cx="3722685" cy="92283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>
                    <a:lumMod val="9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桂沁如、裴顺仕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r"/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物联</a:t>
            </a: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1601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班</a:t>
            </a:r>
            <a:endParaRPr lang="en-US" altLang="zh-CN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 descr="图片包含 物体, 时钟&#10;&#10;自动生成的说明">
            <a:extLst>
              <a:ext uri="{FF2B5EF4-FFF2-40B4-BE49-F238E27FC236}">
                <a16:creationId xmlns:a16="http://schemas.microsoft.com/office/drawing/2014/main" id="{6BFB3F2D-88D3-4601-8526-21B36E6C5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93" y="171981"/>
            <a:ext cx="9450166" cy="23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10</a:t>
            </a:fld>
            <a:endParaRPr lang="zh-CN" altLang="en-US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部门信息表</a:t>
            </a:r>
            <a:r>
              <a:rPr lang="en-US" altLang="zh-CN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Department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图片包含 物体, 时钟&#10;&#10;自动生成的说明">
            <a:extLst>
              <a:ext uri="{FF2B5EF4-FFF2-40B4-BE49-F238E27FC236}">
                <a16:creationId xmlns:a16="http://schemas.microsoft.com/office/drawing/2014/main" id="{05AC4239-B72A-4EA3-99C0-B2957DA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60" y="35080"/>
            <a:ext cx="4375106" cy="107437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171D84D-F5F3-462F-A0BB-D098E8E5E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44018"/>
              </p:ext>
            </p:extLst>
          </p:nvPr>
        </p:nvGraphicFramePr>
        <p:xfrm>
          <a:off x="765809" y="1669911"/>
          <a:ext cx="10660381" cy="270034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131819">
                  <a:extLst>
                    <a:ext uri="{9D8B030D-6E8A-4147-A177-3AD203B41FA5}">
                      <a16:colId xmlns:a16="http://schemas.microsoft.com/office/drawing/2014/main" val="3875620222"/>
                    </a:ext>
                  </a:extLst>
                </a:gridCol>
                <a:gridCol w="2131819">
                  <a:extLst>
                    <a:ext uri="{9D8B030D-6E8A-4147-A177-3AD203B41FA5}">
                      <a16:colId xmlns:a16="http://schemas.microsoft.com/office/drawing/2014/main" val="1933313628"/>
                    </a:ext>
                  </a:extLst>
                </a:gridCol>
                <a:gridCol w="2131819">
                  <a:extLst>
                    <a:ext uri="{9D8B030D-6E8A-4147-A177-3AD203B41FA5}">
                      <a16:colId xmlns:a16="http://schemas.microsoft.com/office/drawing/2014/main" val="169937286"/>
                    </a:ext>
                  </a:extLst>
                </a:gridCol>
                <a:gridCol w="2131819">
                  <a:extLst>
                    <a:ext uri="{9D8B030D-6E8A-4147-A177-3AD203B41FA5}">
                      <a16:colId xmlns:a16="http://schemas.microsoft.com/office/drawing/2014/main" val="2329663382"/>
                    </a:ext>
                  </a:extLst>
                </a:gridCol>
                <a:gridCol w="2133105">
                  <a:extLst>
                    <a:ext uri="{9D8B030D-6E8A-4147-A177-3AD203B41FA5}">
                      <a16:colId xmlns:a16="http://schemas.microsoft.com/office/drawing/2014/main" val="2533098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列名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允许空置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9845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部门编号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125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Dname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部门名称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varchar(20)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9845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leader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部门主管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3902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remarks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备注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371924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C1FCEA0-C6D1-4C67-B821-3DB8886D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5867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11</a:t>
            </a:fld>
            <a:endParaRPr lang="zh-CN" altLang="en-US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员工信息表</a:t>
            </a:r>
            <a:r>
              <a:rPr lang="en-US" altLang="zh-CN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Employee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图片包含 物体, 时钟&#10;&#10;自动生成的说明">
            <a:extLst>
              <a:ext uri="{FF2B5EF4-FFF2-40B4-BE49-F238E27FC236}">
                <a16:creationId xmlns:a16="http://schemas.microsoft.com/office/drawing/2014/main" id="{05AC4239-B72A-4EA3-99C0-B2957DA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60" y="35080"/>
            <a:ext cx="4375106" cy="107437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BF56C9-493D-411F-8117-DA3CAEEA5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74076"/>
              </p:ext>
            </p:extLst>
          </p:nvPr>
        </p:nvGraphicFramePr>
        <p:xfrm>
          <a:off x="841829" y="1375674"/>
          <a:ext cx="10885827" cy="5402767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989942">
                  <a:extLst>
                    <a:ext uri="{9D8B030D-6E8A-4147-A177-3AD203B41FA5}">
                      <a16:colId xmlns:a16="http://schemas.microsoft.com/office/drawing/2014/main" val="729321742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2485761393"/>
                    </a:ext>
                  </a:extLst>
                </a:gridCol>
                <a:gridCol w="2365829">
                  <a:extLst>
                    <a:ext uri="{9D8B030D-6E8A-4147-A177-3AD203B41FA5}">
                      <a16:colId xmlns:a16="http://schemas.microsoft.com/office/drawing/2014/main" val="2786921342"/>
                    </a:ext>
                  </a:extLst>
                </a:gridCol>
                <a:gridCol w="1596571">
                  <a:extLst>
                    <a:ext uri="{9D8B030D-6E8A-4147-A177-3AD203B41FA5}">
                      <a16:colId xmlns:a16="http://schemas.microsoft.com/office/drawing/2014/main" val="1221837289"/>
                    </a:ext>
                  </a:extLst>
                </a:gridCol>
                <a:gridCol w="1712799">
                  <a:extLst>
                    <a:ext uri="{9D8B030D-6E8A-4147-A177-3AD203B41FA5}">
                      <a16:colId xmlns:a16="http://schemas.microsoft.com/office/drawing/2014/main" val="2200178954"/>
                    </a:ext>
                  </a:extLst>
                </a:gridCol>
              </a:tblGrid>
              <a:tr h="4620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列名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允许空置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5019583"/>
                  </a:ext>
                </a:extLst>
              </a:tr>
              <a:tr h="4620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 err="1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Enum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员工编号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1203944"/>
                  </a:ext>
                </a:extLst>
              </a:tr>
              <a:tr h="4620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 err="1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Dnum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部门编号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6934643"/>
                  </a:ext>
                </a:extLst>
              </a:tr>
              <a:tr h="4620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Ename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姓名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varchar(20)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2638855"/>
                  </a:ext>
                </a:extLst>
              </a:tr>
              <a:tr h="4620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sex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性别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char(2)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9911471"/>
                  </a:ext>
                </a:extLst>
              </a:tr>
              <a:tr h="4620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birth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出生年月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datetime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8109206"/>
                  </a:ext>
                </a:extLst>
              </a:tr>
              <a:tr h="54215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employmentDate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聘用日期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datetime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6518452"/>
                  </a:ext>
                </a:extLst>
              </a:tr>
              <a:tr h="4620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departureDate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离职日期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datetime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14133"/>
                  </a:ext>
                </a:extLst>
              </a:tr>
              <a:tr h="4620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salary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工资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float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4424403"/>
                  </a:ext>
                </a:extLst>
              </a:tr>
              <a:tr h="46202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resume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简历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260709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7643A298-9D53-4839-B2B6-5EA075710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669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12</a:t>
            </a:fld>
            <a:endParaRPr lang="zh-CN" altLang="en-US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客户信息表</a:t>
            </a:r>
            <a:r>
              <a:rPr lang="en-US" altLang="zh-CN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Customer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图片包含 物体, 时钟&#10;&#10;自动生成的说明">
            <a:extLst>
              <a:ext uri="{FF2B5EF4-FFF2-40B4-BE49-F238E27FC236}">
                <a16:creationId xmlns:a16="http://schemas.microsoft.com/office/drawing/2014/main" id="{05AC4239-B72A-4EA3-99C0-B2957DA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60" y="35080"/>
            <a:ext cx="4375106" cy="107437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BB00CA-7FBB-4DBE-B158-5949F1A19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11949"/>
              </p:ext>
            </p:extLst>
          </p:nvPr>
        </p:nvGraphicFramePr>
        <p:xfrm>
          <a:off x="236787" y="1462201"/>
          <a:ext cx="11490869" cy="5015136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768267">
                  <a:extLst>
                    <a:ext uri="{9D8B030D-6E8A-4147-A177-3AD203B41FA5}">
                      <a16:colId xmlns:a16="http://schemas.microsoft.com/office/drawing/2014/main" val="2321804258"/>
                    </a:ext>
                  </a:extLst>
                </a:gridCol>
                <a:gridCol w="2156786">
                  <a:extLst>
                    <a:ext uri="{9D8B030D-6E8A-4147-A177-3AD203B41FA5}">
                      <a16:colId xmlns:a16="http://schemas.microsoft.com/office/drawing/2014/main" val="701325390"/>
                    </a:ext>
                  </a:extLst>
                </a:gridCol>
                <a:gridCol w="2234258">
                  <a:extLst>
                    <a:ext uri="{9D8B030D-6E8A-4147-A177-3AD203B41FA5}">
                      <a16:colId xmlns:a16="http://schemas.microsoft.com/office/drawing/2014/main" val="3758367148"/>
                    </a:ext>
                  </a:extLst>
                </a:gridCol>
                <a:gridCol w="2173388">
                  <a:extLst>
                    <a:ext uri="{9D8B030D-6E8A-4147-A177-3AD203B41FA5}">
                      <a16:colId xmlns:a16="http://schemas.microsoft.com/office/drawing/2014/main" val="1215839676"/>
                    </a:ext>
                  </a:extLst>
                </a:gridCol>
                <a:gridCol w="2158170">
                  <a:extLst>
                    <a:ext uri="{9D8B030D-6E8A-4147-A177-3AD203B41FA5}">
                      <a16:colId xmlns:a16="http://schemas.microsoft.com/office/drawing/2014/main" val="3858335796"/>
                    </a:ext>
                  </a:extLst>
                </a:gridCol>
              </a:tblGrid>
              <a:tr h="55557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列名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允许空置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811076"/>
                  </a:ext>
                </a:extLst>
              </a:tr>
              <a:tr h="5574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客户编号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918264"/>
                  </a:ext>
                </a:extLst>
              </a:tr>
              <a:tr h="5574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company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公司名称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varchar(16)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3028929"/>
                  </a:ext>
                </a:extLst>
              </a:tr>
              <a:tr h="5574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contactName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联系人姓名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varchar(20)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386842"/>
                  </a:ext>
                </a:extLst>
              </a:tr>
              <a:tr h="5574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tel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电话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varchar(16)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7039014"/>
                  </a:ext>
                </a:extLst>
              </a:tr>
              <a:tr h="5574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addr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地址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varchar(30)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9937493"/>
                  </a:ext>
                </a:extLst>
              </a:tr>
              <a:tr h="5574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email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邮箱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varchar(20)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652093"/>
                  </a:ext>
                </a:extLst>
              </a:tr>
              <a:tr h="5574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wechat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微信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varchat(20)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6777334"/>
                  </a:ext>
                </a:extLst>
              </a:tr>
              <a:tr h="5574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credit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信用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int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386496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A40FFFC-7800-45E2-B8BD-C57C59B5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2963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13</a:t>
            </a:fld>
            <a:endParaRPr lang="zh-CN" altLang="en-US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客户意见信息表</a:t>
            </a:r>
            <a:r>
              <a:rPr lang="en-US" altLang="zh-CN" sz="3200" b="1" dirty="0" err="1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CustomerOpinion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图片包含 物体, 时钟&#10;&#10;自动生成的说明">
            <a:extLst>
              <a:ext uri="{FF2B5EF4-FFF2-40B4-BE49-F238E27FC236}">
                <a16:creationId xmlns:a16="http://schemas.microsoft.com/office/drawing/2014/main" id="{05AC4239-B72A-4EA3-99C0-B2957DA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006" y="43568"/>
            <a:ext cx="4375106" cy="107437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9994D42-0391-4C6F-B230-900A8229F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556372"/>
              </p:ext>
            </p:extLst>
          </p:nvPr>
        </p:nvGraphicFramePr>
        <p:xfrm>
          <a:off x="821689" y="1467091"/>
          <a:ext cx="8811064" cy="270034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122675">
                  <a:extLst>
                    <a:ext uri="{9D8B030D-6E8A-4147-A177-3AD203B41FA5}">
                      <a16:colId xmlns:a16="http://schemas.microsoft.com/office/drawing/2014/main" val="27589786"/>
                    </a:ext>
                  </a:extLst>
                </a:gridCol>
                <a:gridCol w="1653798">
                  <a:extLst>
                    <a:ext uri="{9D8B030D-6E8A-4147-A177-3AD203B41FA5}">
                      <a16:colId xmlns:a16="http://schemas.microsoft.com/office/drawing/2014/main" val="221320458"/>
                    </a:ext>
                  </a:extLst>
                </a:gridCol>
                <a:gridCol w="1713204">
                  <a:extLst>
                    <a:ext uri="{9D8B030D-6E8A-4147-A177-3AD203B41FA5}">
                      <a16:colId xmlns:a16="http://schemas.microsoft.com/office/drawing/2014/main" val="817596771"/>
                    </a:ext>
                  </a:extLst>
                </a:gridCol>
                <a:gridCol w="1666528">
                  <a:extLst>
                    <a:ext uri="{9D8B030D-6E8A-4147-A177-3AD203B41FA5}">
                      <a16:colId xmlns:a16="http://schemas.microsoft.com/office/drawing/2014/main" val="1034679328"/>
                    </a:ext>
                  </a:extLst>
                </a:gridCol>
                <a:gridCol w="1654859">
                  <a:extLst>
                    <a:ext uri="{9D8B030D-6E8A-4147-A177-3AD203B41FA5}">
                      <a16:colId xmlns:a16="http://schemas.microsoft.com/office/drawing/2014/main" val="78054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列名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允许空置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2241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COnum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意见编号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411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客户编号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4376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COdate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日期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datetime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6468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COresume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简历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text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64049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4D064CE-56A6-4229-8184-815BADE89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188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14</a:t>
            </a:fld>
            <a:endParaRPr lang="zh-CN" altLang="en-US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合同信息表</a:t>
            </a:r>
            <a:r>
              <a:rPr lang="en-US" altLang="zh-CN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Pact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图片包含 物体, 时钟&#10;&#10;自动生成的说明">
            <a:extLst>
              <a:ext uri="{FF2B5EF4-FFF2-40B4-BE49-F238E27FC236}">
                <a16:creationId xmlns:a16="http://schemas.microsoft.com/office/drawing/2014/main" id="{05AC4239-B72A-4EA3-99C0-B2957DA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60" y="35080"/>
            <a:ext cx="4375106" cy="107437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92EBEBB-A83A-475C-A0CF-416893533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71950"/>
              </p:ext>
            </p:extLst>
          </p:nvPr>
        </p:nvGraphicFramePr>
        <p:xfrm>
          <a:off x="531404" y="1784596"/>
          <a:ext cx="10281740" cy="216027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476976">
                  <a:extLst>
                    <a:ext uri="{9D8B030D-6E8A-4147-A177-3AD203B41FA5}">
                      <a16:colId xmlns:a16="http://schemas.microsoft.com/office/drawing/2014/main" val="2231720670"/>
                    </a:ext>
                  </a:extLst>
                </a:gridCol>
                <a:gridCol w="1929837">
                  <a:extLst>
                    <a:ext uri="{9D8B030D-6E8A-4147-A177-3AD203B41FA5}">
                      <a16:colId xmlns:a16="http://schemas.microsoft.com/office/drawing/2014/main" val="1518184535"/>
                    </a:ext>
                  </a:extLst>
                </a:gridCol>
                <a:gridCol w="1999159">
                  <a:extLst>
                    <a:ext uri="{9D8B030D-6E8A-4147-A177-3AD203B41FA5}">
                      <a16:colId xmlns:a16="http://schemas.microsoft.com/office/drawing/2014/main" val="3240852772"/>
                    </a:ext>
                  </a:extLst>
                </a:gridCol>
                <a:gridCol w="1944692">
                  <a:extLst>
                    <a:ext uri="{9D8B030D-6E8A-4147-A177-3AD203B41FA5}">
                      <a16:colId xmlns:a16="http://schemas.microsoft.com/office/drawing/2014/main" val="3214781381"/>
                    </a:ext>
                  </a:extLst>
                </a:gridCol>
                <a:gridCol w="1931076">
                  <a:extLst>
                    <a:ext uri="{9D8B030D-6E8A-4147-A177-3AD203B41FA5}">
                      <a16:colId xmlns:a16="http://schemas.microsoft.com/office/drawing/2014/main" val="30907111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列名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允许空置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2274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 err="1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POnum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意见编号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主键、外键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3338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pay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支付状态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int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1538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delivery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交付状态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int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459865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A561175-0F95-491E-B8E7-EC6A7F55B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98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32" y="996798"/>
            <a:ext cx="5472000" cy="432000"/>
          </a:xfrm>
        </p:spPr>
        <p:txBody>
          <a:bodyPr rtlCol="0"/>
          <a:lstStyle/>
          <a:p>
            <a:r>
              <a:rPr lang="zh-CN" altLang="zh-CN" dirty="0"/>
              <a:t>数据流程图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/>
          <a:srcRect r="46" b="8179"/>
          <a:stretch/>
        </p:blipFill>
        <p:spPr>
          <a:xfrm>
            <a:off x="5903801" y="536631"/>
            <a:ext cx="5823300" cy="5724000"/>
          </a:xfrm>
        </p:spPr>
      </p:pic>
      <p:sp>
        <p:nvSpPr>
          <p:cNvPr id="66" name="任意多边形(F) 5" descr="没有实际意义的重点标记块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67" name="任意多边形(F) 5" descr="实线重点标记块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15</a:t>
            </a:fld>
            <a:endParaRPr lang="zh-CN" altLang="en-US" dirty="0"/>
          </a:p>
        </p:txBody>
      </p:sp>
      <p:grpSp>
        <p:nvGrpSpPr>
          <p:cNvPr id="11" name="画布 1">
            <a:extLst>
              <a:ext uri="{FF2B5EF4-FFF2-40B4-BE49-F238E27FC236}">
                <a16:creationId xmlns:a16="http://schemas.microsoft.com/office/drawing/2014/main" id="{1A562915-FD3C-4C29-B1A7-D9903EB4BD26}"/>
              </a:ext>
            </a:extLst>
          </p:cNvPr>
          <p:cNvGrpSpPr/>
          <p:nvPr/>
        </p:nvGrpSpPr>
        <p:grpSpPr>
          <a:xfrm>
            <a:off x="558288" y="1875789"/>
            <a:ext cx="5823300" cy="3195856"/>
            <a:chOff x="1" y="-146699"/>
            <a:chExt cx="5544571" cy="227884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0A9B712-474E-4711-A433-48614E83DC14}"/>
                </a:ext>
              </a:extLst>
            </p:cNvPr>
            <p:cNvSpPr/>
            <p:nvPr/>
          </p:nvSpPr>
          <p:spPr>
            <a:xfrm>
              <a:off x="1" y="-146699"/>
              <a:ext cx="5544571" cy="2278849"/>
            </a:xfrm>
            <a:prstGeom prst="rect">
              <a:avLst/>
            </a:prstGeom>
            <a:noFill/>
          </p:spPr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A1A0EE3-C75C-43ED-A7E1-3353CFEAC739}"/>
                </a:ext>
              </a:extLst>
            </p:cNvPr>
            <p:cNvGrpSpPr/>
            <p:nvPr/>
          </p:nvGrpSpPr>
          <p:grpSpPr>
            <a:xfrm>
              <a:off x="2266107" y="35999"/>
              <a:ext cx="773742" cy="610788"/>
              <a:chOff x="2343118" y="1281459"/>
              <a:chExt cx="1639208" cy="1117843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11323723-3E4E-48CD-B499-358F55231053}"/>
                  </a:ext>
                </a:extLst>
              </p:cNvPr>
              <p:cNvSpPr/>
              <p:nvPr/>
            </p:nvSpPr>
            <p:spPr>
              <a:xfrm>
                <a:off x="2343118" y="1281459"/>
                <a:ext cx="1639208" cy="11178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58" name="文本框 6">
                <a:extLst>
                  <a:ext uri="{FF2B5EF4-FFF2-40B4-BE49-F238E27FC236}">
                    <a16:creationId xmlns:a16="http://schemas.microsoft.com/office/drawing/2014/main" id="{F978CAF4-0765-4B19-A136-6B6270DBA4A3}"/>
                  </a:ext>
                </a:extLst>
              </p:cNvPr>
              <p:cNvSpPr txBox="1"/>
              <p:nvPr/>
            </p:nvSpPr>
            <p:spPr>
              <a:xfrm>
                <a:off x="2494079" y="1419825"/>
                <a:ext cx="1343270" cy="78731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采购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6BE8742-1957-4D4D-ADD2-EA78858B2D2F}"/>
                </a:ext>
              </a:extLst>
            </p:cNvPr>
            <p:cNvGrpSpPr/>
            <p:nvPr/>
          </p:nvGrpSpPr>
          <p:grpSpPr>
            <a:xfrm>
              <a:off x="1255370" y="127658"/>
              <a:ext cx="1019306" cy="230941"/>
              <a:chOff x="1369640" y="458582"/>
              <a:chExt cx="1144844" cy="230941"/>
            </a:xfrm>
          </p:grpSpPr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4A2A8268-E2BF-4674-929C-87E82BDB2DB9}"/>
                  </a:ext>
                </a:extLst>
              </p:cNvPr>
              <p:cNvCxnSpPr/>
              <p:nvPr/>
            </p:nvCxnSpPr>
            <p:spPr>
              <a:xfrm>
                <a:off x="1371412" y="624443"/>
                <a:ext cx="11336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文本框 10">
                <a:extLst>
                  <a:ext uri="{FF2B5EF4-FFF2-40B4-BE49-F238E27FC236}">
                    <a16:creationId xmlns:a16="http://schemas.microsoft.com/office/drawing/2014/main" id="{ACAD280B-646F-42A6-9492-13DF9EE97202}"/>
                  </a:ext>
                </a:extLst>
              </p:cNvPr>
              <p:cNvSpPr txBox="1"/>
              <p:nvPr/>
            </p:nvSpPr>
            <p:spPr>
              <a:xfrm>
                <a:off x="1369640" y="458582"/>
                <a:ext cx="1144844" cy="23094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 kern="1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供应商信息</a:t>
                </a:r>
                <a:endParaRPr lang="zh-CN" sz="12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6E85953-EF12-41BA-B1BA-7BEDBE3FCD6F}"/>
                </a:ext>
              </a:extLst>
            </p:cNvPr>
            <p:cNvGrpSpPr/>
            <p:nvPr/>
          </p:nvGrpSpPr>
          <p:grpSpPr>
            <a:xfrm>
              <a:off x="199237" y="191076"/>
              <a:ext cx="1057696" cy="379314"/>
              <a:chOff x="704850" y="1595107"/>
              <a:chExt cx="1819275" cy="1193992"/>
            </a:xfrm>
          </p:grpSpPr>
          <p:sp>
            <p:nvSpPr>
              <p:cNvPr id="53" name="文本框 6">
                <a:extLst>
                  <a:ext uri="{FF2B5EF4-FFF2-40B4-BE49-F238E27FC236}">
                    <a16:creationId xmlns:a16="http://schemas.microsoft.com/office/drawing/2014/main" id="{1279CA3D-E096-4E67-A796-14B63EC7DD39}"/>
                  </a:ext>
                </a:extLst>
              </p:cNvPr>
              <p:cNvSpPr txBox="1"/>
              <p:nvPr/>
            </p:nvSpPr>
            <p:spPr>
              <a:xfrm>
                <a:off x="760540" y="1595107"/>
                <a:ext cx="1763245" cy="1193992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 kern="1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供应商</a:t>
                </a:r>
                <a:endParaRPr lang="zh-CN" sz="1200" kern="10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599C60-17AD-413A-9850-D388CEA116CC}"/>
                  </a:ext>
                </a:extLst>
              </p:cNvPr>
              <p:cNvSpPr/>
              <p:nvPr/>
            </p:nvSpPr>
            <p:spPr>
              <a:xfrm>
                <a:off x="704850" y="1628775"/>
                <a:ext cx="1819275" cy="10953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3FA0798-96E7-445B-815D-C48D62F45037}"/>
                </a:ext>
              </a:extLst>
            </p:cNvPr>
            <p:cNvGrpSpPr/>
            <p:nvPr/>
          </p:nvGrpSpPr>
          <p:grpSpPr>
            <a:xfrm>
              <a:off x="198804" y="917141"/>
              <a:ext cx="1057275" cy="347581"/>
              <a:chOff x="0" y="-744"/>
              <a:chExt cx="1819275" cy="1096119"/>
            </a:xfrm>
          </p:grpSpPr>
          <p:sp>
            <p:nvSpPr>
              <p:cNvPr id="51" name="文本框 2">
                <a:extLst>
                  <a:ext uri="{FF2B5EF4-FFF2-40B4-BE49-F238E27FC236}">
                    <a16:creationId xmlns:a16="http://schemas.microsoft.com/office/drawing/2014/main" id="{A66EAC2F-E247-4E50-BF73-FB3275A50295}"/>
                  </a:ext>
                </a:extLst>
              </p:cNvPr>
              <p:cNvSpPr txBox="1"/>
              <p:nvPr/>
            </p:nvSpPr>
            <p:spPr>
              <a:xfrm>
                <a:off x="55689" y="-744"/>
                <a:ext cx="1763245" cy="109561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员工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214540C-2C67-4C9C-8935-37EA9DEA6066}"/>
                  </a:ext>
                </a:extLst>
              </p:cNvPr>
              <p:cNvSpPr/>
              <p:nvPr/>
            </p:nvSpPr>
            <p:spPr>
              <a:xfrm>
                <a:off x="0" y="0"/>
                <a:ext cx="1819275" cy="10953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AF4074A-073E-45CF-819E-BCD4A2EB0570}"/>
                </a:ext>
              </a:extLst>
            </p:cNvPr>
            <p:cNvGrpSpPr/>
            <p:nvPr/>
          </p:nvGrpSpPr>
          <p:grpSpPr>
            <a:xfrm>
              <a:off x="198606" y="1657573"/>
              <a:ext cx="1057275" cy="420455"/>
              <a:chOff x="0" y="-1800"/>
              <a:chExt cx="1819275" cy="1325932"/>
            </a:xfrm>
          </p:grpSpPr>
          <p:sp>
            <p:nvSpPr>
              <p:cNvPr id="49" name="文本框 2">
                <a:extLst>
                  <a:ext uri="{FF2B5EF4-FFF2-40B4-BE49-F238E27FC236}">
                    <a16:creationId xmlns:a16="http://schemas.microsoft.com/office/drawing/2014/main" id="{E994310A-711B-4CF0-A2B8-DABED39D8AAA}"/>
                  </a:ext>
                </a:extLst>
              </p:cNvPr>
              <p:cNvSpPr txBox="1"/>
              <p:nvPr/>
            </p:nvSpPr>
            <p:spPr>
              <a:xfrm>
                <a:off x="55147" y="-1800"/>
                <a:ext cx="1763245" cy="1325932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客户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CC447E4-0035-4142-8CD5-07798C08F29F}"/>
                  </a:ext>
                </a:extLst>
              </p:cNvPr>
              <p:cNvSpPr/>
              <p:nvPr/>
            </p:nvSpPr>
            <p:spPr>
              <a:xfrm>
                <a:off x="0" y="0"/>
                <a:ext cx="1819275" cy="10953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5EC5371-0206-4374-BD66-A2E5930682D8}"/>
                </a:ext>
              </a:extLst>
            </p:cNvPr>
            <p:cNvGrpSpPr/>
            <p:nvPr/>
          </p:nvGrpSpPr>
          <p:grpSpPr>
            <a:xfrm rot="19846786">
              <a:off x="1254088" y="401138"/>
              <a:ext cx="985162" cy="558303"/>
              <a:chOff x="123954" y="-35600"/>
              <a:chExt cx="906798" cy="558303"/>
            </a:xfrm>
          </p:grpSpPr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C02CA901-BCC8-483C-8666-D3B2979418E7}"/>
                  </a:ext>
                </a:extLst>
              </p:cNvPr>
              <p:cNvCxnSpPr>
                <a:cxnSpLocks/>
              </p:cNvCxnSpPr>
              <p:nvPr/>
            </p:nvCxnSpPr>
            <p:spPr>
              <a:xfrm rot="1753214" flipV="1">
                <a:off x="184039" y="-35600"/>
                <a:ext cx="835282" cy="5583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文本框 3">
                <a:extLst>
                  <a:ext uri="{FF2B5EF4-FFF2-40B4-BE49-F238E27FC236}">
                    <a16:creationId xmlns:a16="http://schemas.microsoft.com/office/drawing/2014/main" id="{41BDB316-D117-4329-B730-C885DA5194D3}"/>
                  </a:ext>
                </a:extLst>
              </p:cNvPr>
              <p:cNvSpPr txBox="1"/>
              <p:nvPr/>
            </p:nvSpPr>
            <p:spPr>
              <a:xfrm rot="21011438">
                <a:off x="123954" y="9821"/>
                <a:ext cx="906798" cy="23094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员工信息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D79FA8A-2099-41E7-9C45-22F17D1FC994}"/>
                </a:ext>
              </a:extLst>
            </p:cNvPr>
            <p:cNvGrpSpPr/>
            <p:nvPr/>
          </p:nvGrpSpPr>
          <p:grpSpPr>
            <a:xfrm>
              <a:off x="2274675" y="1521915"/>
              <a:ext cx="773430" cy="610235"/>
              <a:chOff x="0" y="0"/>
              <a:chExt cx="1639208" cy="1117843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5A5A40EE-A773-498B-8369-C16D1D64F3F9}"/>
                  </a:ext>
                </a:extLst>
              </p:cNvPr>
              <p:cNvSpPr/>
              <p:nvPr/>
            </p:nvSpPr>
            <p:spPr>
              <a:xfrm>
                <a:off x="0" y="0"/>
                <a:ext cx="1639208" cy="11178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46" name="文本框 6">
                <a:extLst>
                  <a:ext uri="{FF2B5EF4-FFF2-40B4-BE49-F238E27FC236}">
                    <a16:creationId xmlns:a16="http://schemas.microsoft.com/office/drawing/2014/main" id="{5436F571-408E-40C6-9B61-7C63B099CE8A}"/>
                  </a:ext>
                </a:extLst>
              </p:cNvPr>
              <p:cNvSpPr txBox="1"/>
              <p:nvPr/>
            </p:nvSpPr>
            <p:spPr>
              <a:xfrm>
                <a:off x="167566" y="78928"/>
                <a:ext cx="1343270" cy="91010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销售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FB418DC-0D42-449F-81A4-A4233C0F04F3}"/>
                </a:ext>
              </a:extLst>
            </p:cNvPr>
            <p:cNvGrpSpPr/>
            <p:nvPr/>
          </p:nvGrpSpPr>
          <p:grpSpPr>
            <a:xfrm>
              <a:off x="1272737" y="1632068"/>
              <a:ext cx="1009015" cy="230941"/>
              <a:chOff x="0" y="-47250"/>
              <a:chExt cx="1133663" cy="230941"/>
            </a:xfrm>
          </p:grpSpPr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E91AE30B-F39A-4C55-81A0-1CF2040843B7}"/>
                  </a:ext>
                </a:extLst>
              </p:cNvPr>
              <p:cNvCxnSpPr/>
              <p:nvPr/>
            </p:nvCxnSpPr>
            <p:spPr>
              <a:xfrm>
                <a:off x="0" y="165804"/>
                <a:ext cx="11336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文本框 3">
                <a:extLst>
                  <a:ext uri="{FF2B5EF4-FFF2-40B4-BE49-F238E27FC236}">
                    <a16:creationId xmlns:a16="http://schemas.microsoft.com/office/drawing/2014/main" id="{33096ECF-CFE4-416E-8044-1223EF89B35C}"/>
                  </a:ext>
                </a:extLst>
              </p:cNvPr>
              <p:cNvSpPr txBox="1"/>
              <p:nvPr/>
            </p:nvSpPr>
            <p:spPr>
              <a:xfrm>
                <a:off x="87031" y="-47250"/>
                <a:ext cx="906798" cy="23094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客户信息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64EC52B-5588-4875-A430-66F67BA44D5B}"/>
                </a:ext>
              </a:extLst>
            </p:cNvPr>
            <p:cNvGrpSpPr/>
            <p:nvPr/>
          </p:nvGrpSpPr>
          <p:grpSpPr>
            <a:xfrm rot="1789519">
              <a:off x="1214105" y="1245876"/>
              <a:ext cx="1201371" cy="230941"/>
              <a:chOff x="0" y="0"/>
              <a:chExt cx="1133663" cy="230941"/>
            </a:xfrm>
          </p:grpSpPr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FC3252BC-CAA8-4D46-9057-4844D7584E40}"/>
                  </a:ext>
                </a:extLst>
              </p:cNvPr>
              <p:cNvCxnSpPr/>
              <p:nvPr/>
            </p:nvCxnSpPr>
            <p:spPr>
              <a:xfrm>
                <a:off x="0" y="165804"/>
                <a:ext cx="11336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文本框 3">
                <a:extLst>
                  <a:ext uri="{FF2B5EF4-FFF2-40B4-BE49-F238E27FC236}">
                    <a16:creationId xmlns:a16="http://schemas.microsoft.com/office/drawing/2014/main" id="{BB81FB27-1975-4934-ADE7-76752407E7D1}"/>
                  </a:ext>
                </a:extLst>
              </p:cNvPr>
              <p:cNvSpPr txBox="1"/>
              <p:nvPr/>
            </p:nvSpPr>
            <p:spPr>
              <a:xfrm>
                <a:off x="102373" y="0"/>
                <a:ext cx="906798" cy="23094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员工信息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4411CC2-DD90-4AB8-8CC9-1A043191CB1A}"/>
                </a:ext>
              </a:extLst>
            </p:cNvPr>
            <p:cNvGrpSpPr/>
            <p:nvPr/>
          </p:nvGrpSpPr>
          <p:grpSpPr>
            <a:xfrm>
              <a:off x="2155280" y="917027"/>
              <a:ext cx="1056640" cy="347345"/>
              <a:chOff x="0" y="0"/>
              <a:chExt cx="1819275" cy="1096119"/>
            </a:xfrm>
          </p:grpSpPr>
          <p:sp>
            <p:nvSpPr>
              <p:cNvPr id="39" name="文本框 2">
                <a:extLst>
                  <a:ext uri="{FF2B5EF4-FFF2-40B4-BE49-F238E27FC236}">
                    <a16:creationId xmlns:a16="http://schemas.microsoft.com/office/drawing/2014/main" id="{76A2EA23-DF84-465A-BC9E-B3A85B52A3AA}"/>
                  </a:ext>
                </a:extLst>
              </p:cNvPr>
              <p:cNvSpPr txBox="1"/>
              <p:nvPr/>
            </p:nvSpPr>
            <p:spPr>
              <a:xfrm>
                <a:off x="55688" y="0"/>
                <a:ext cx="1763246" cy="109561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产品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0AA23FD-7014-4AD7-818F-ECF9098EB7FC}"/>
                  </a:ext>
                </a:extLst>
              </p:cNvPr>
              <p:cNvSpPr/>
              <p:nvPr/>
            </p:nvSpPr>
            <p:spPr>
              <a:xfrm>
                <a:off x="0" y="745"/>
                <a:ext cx="1819275" cy="10953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906AA8F-7F7A-4A10-B02F-7E165588F9E9}"/>
                </a:ext>
              </a:extLst>
            </p:cNvPr>
            <p:cNvGrpSpPr/>
            <p:nvPr/>
          </p:nvGrpSpPr>
          <p:grpSpPr>
            <a:xfrm rot="16200000">
              <a:off x="2795964" y="378127"/>
              <a:ext cx="307793" cy="805864"/>
              <a:chOff x="787944" y="99132"/>
              <a:chExt cx="345821" cy="805864"/>
            </a:xfrm>
          </p:grpSpPr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AD769572-E32B-4E02-807B-3CF42C651E76}"/>
                  </a:ext>
                </a:extLst>
              </p:cNvPr>
              <p:cNvCxnSpPr/>
              <p:nvPr/>
            </p:nvCxnSpPr>
            <p:spPr>
              <a:xfrm rot="5400000" flipV="1">
                <a:off x="977038" y="9078"/>
                <a:ext cx="0" cy="313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文本框 3">
                <a:extLst>
                  <a:ext uri="{FF2B5EF4-FFF2-40B4-BE49-F238E27FC236}">
                    <a16:creationId xmlns:a16="http://schemas.microsoft.com/office/drawing/2014/main" id="{C9F8255E-580F-4917-B252-FF2EDCAD4729}"/>
                  </a:ext>
                </a:extLst>
              </p:cNvPr>
              <p:cNvSpPr txBox="1"/>
              <p:nvPr/>
            </p:nvSpPr>
            <p:spPr>
              <a:xfrm rot="5400000">
                <a:off x="541746" y="345330"/>
                <a:ext cx="805864" cy="31346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商品信息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D405BE7-568C-483A-99C2-E85CE3EFECB7}"/>
                </a:ext>
              </a:extLst>
            </p:cNvPr>
            <p:cNvGrpSpPr/>
            <p:nvPr/>
          </p:nvGrpSpPr>
          <p:grpSpPr>
            <a:xfrm rot="16200000">
              <a:off x="2810560" y="1022488"/>
              <a:ext cx="278587" cy="805852"/>
              <a:chOff x="249507" y="-249226"/>
              <a:chExt cx="313467" cy="805852"/>
            </a:xfrm>
          </p:grpSpPr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10E94942-7F71-4C65-AEE1-AA4B6413B40F}"/>
                  </a:ext>
                </a:extLst>
              </p:cNvPr>
              <p:cNvCxnSpPr/>
              <p:nvPr/>
            </p:nvCxnSpPr>
            <p:spPr>
              <a:xfrm rot="5400000" flipH="1">
                <a:off x="430352" y="-315171"/>
                <a:ext cx="2" cy="265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文本框 3">
                <a:extLst>
                  <a:ext uri="{FF2B5EF4-FFF2-40B4-BE49-F238E27FC236}">
                    <a16:creationId xmlns:a16="http://schemas.microsoft.com/office/drawing/2014/main" id="{19A8C436-A90E-4799-81B9-2FD503A369B3}"/>
                  </a:ext>
                </a:extLst>
              </p:cNvPr>
              <p:cNvSpPr txBox="1"/>
              <p:nvPr/>
            </p:nvSpPr>
            <p:spPr>
              <a:xfrm rot="5400000">
                <a:off x="3315" y="-3034"/>
                <a:ext cx="805852" cy="31346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商品信息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D98FCCE-4B0B-46CA-AC4F-F79F14486773}"/>
                </a:ext>
              </a:extLst>
            </p:cNvPr>
            <p:cNvGrpSpPr/>
            <p:nvPr/>
          </p:nvGrpSpPr>
          <p:grpSpPr>
            <a:xfrm>
              <a:off x="3974739" y="923965"/>
              <a:ext cx="1057275" cy="347345"/>
              <a:chOff x="0" y="0"/>
              <a:chExt cx="1819275" cy="1096119"/>
            </a:xfrm>
          </p:grpSpPr>
          <p:sp>
            <p:nvSpPr>
              <p:cNvPr id="33" name="文本框 2">
                <a:extLst>
                  <a:ext uri="{FF2B5EF4-FFF2-40B4-BE49-F238E27FC236}">
                    <a16:creationId xmlns:a16="http://schemas.microsoft.com/office/drawing/2014/main" id="{CC320815-DEE6-4195-8D51-93CBEAAADEB5}"/>
                  </a:ext>
                </a:extLst>
              </p:cNvPr>
              <p:cNvSpPr txBox="1"/>
              <p:nvPr/>
            </p:nvSpPr>
            <p:spPr>
              <a:xfrm>
                <a:off x="55689" y="0"/>
                <a:ext cx="1763245" cy="109561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公司部门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5680A6E-6FEF-4A27-BD52-C9181D66D095}"/>
                  </a:ext>
                </a:extLst>
              </p:cNvPr>
              <p:cNvSpPr/>
              <p:nvPr/>
            </p:nvSpPr>
            <p:spPr>
              <a:xfrm>
                <a:off x="0" y="745"/>
                <a:ext cx="1819275" cy="10953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C61F413-8DE7-40C7-BF81-3FA807F1A21C}"/>
                </a:ext>
              </a:extLst>
            </p:cNvPr>
            <p:cNvGrpSpPr/>
            <p:nvPr/>
          </p:nvGrpSpPr>
          <p:grpSpPr>
            <a:xfrm rot="1813643">
              <a:off x="3003947" y="483740"/>
              <a:ext cx="1096637" cy="230941"/>
              <a:chOff x="0" y="-38"/>
              <a:chExt cx="1135435" cy="230941"/>
            </a:xfrm>
          </p:grpSpPr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8F049D88-29CE-465F-B81B-DA940B7D1328}"/>
                  </a:ext>
                </a:extLst>
              </p:cNvPr>
              <p:cNvCxnSpPr/>
              <p:nvPr/>
            </p:nvCxnSpPr>
            <p:spPr>
              <a:xfrm>
                <a:off x="1771" y="165861"/>
                <a:ext cx="11336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文本框 3">
                <a:extLst>
                  <a:ext uri="{FF2B5EF4-FFF2-40B4-BE49-F238E27FC236}">
                    <a16:creationId xmlns:a16="http://schemas.microsoft.com/office/drawing/2014/main" id="{580AFB65-611B-4393-855E-B7DB441E0F88}"/>
                  </a:ext>
                </a:extLst>
              </p:cNvPr>
              <p:cNvSpPr txBox="1"/>
              <p:nvPr/>
            </p:nvSpPr>
            <p:spPr>
              <a:xfrm>
                <a:off x="0" y="-38"/>
                <a:ext cx="1135435" cy="23094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采购订单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21BC22C-00FE-43E0-8D3E-BBA7EAC59F00}"/>
                </a:ext>
              </a:extLst>
            </p:cNvPr>
            <p:cNvGrpSpPr/>
            <p:nvPr/>
          </p:nvGrpSpPr>
          <p:grpSpPr>
            <a:xfrm rot="19585462">
              <a:off x="2938147" y="1417279"/>
              <a:ext cx="1096010" cy="230941"/>
              <a:chOff x="0" y="0"/>
              <a:chExt cx="1135435" cy="230941"/>
            </a:xfrm>
          </p:grpSpPr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E6C993E1-445F-479E-BB27-162FCFBE49B4}"/>
                  </a:ext>
                </a:extLst>
              </p:cNvPr>
              <p:cNvCxnSpPr/>
              <p:nvPr/>
            </p:nvCxnSpPr>
            <p:spPr>
              <a:xfrm>
                <a:off x="1771" y="165899"/>
                <a:ext cx="11336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文本框 3">
                <a:extLst>
                  <a:ext uri="{FF2B5EF4-FFF2-40B4-BE49-F238E27FC236}">
                    <a16:creationId xmlns:a16="http://schemas.microsoft.com/office/drawing/2014/main" id="{EC596F0C-93C3-4A04-893A-50FD8966D0FB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35435" cy="23094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sz="120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销售订单</a:t>
                </a:r>
                <a:endParaRPr lang="zh-CN" sz="120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C9ED5224-0880-442E-A4F0-DE67D33B2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33" y="523303"/>
            <a:ext cx="1263053" cy="12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" r="175" b="11111"/>
          <a:stretch/>
        </p:blipFill>
        <p:spPr>
          <a:xfrm>
            <a:off x="427991" y="0"/>
            <a:ext cx="10919947" cy="6857999"/>
          </a:xfrm>
        </p:spPr>
      </p:pic>
      <p:sp>
        <p:nvSpPr>
          <p:cNvPr id="15" name="任意多边形(F) 5" descr="没有实际意义的突出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31" name="文本框 30" descr="重点突出标题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</a:endParaRPr>
          </a:p>
        </p:txBody>
      </p:sp>
      <p:sp>
        <p:nvSpPr>
          <p:cNvPr id="21" name="等腰三角形 20" descr="突出标题阴影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5191" y="3072452"/>
            <a:ext cx="4467392" cy="1363548"/>
          </a:xfrm>
        </p:spPr>
        <p:txBody>
          <a:bodyPr rtlCol="0"/>
          <a:lstStyle/>
          <a:p>
            <a:pPr algn="ctr" rtl="0"/>
            <a:r>
              <a:rPr lang="en-US" altLang="zh-CN" dirty="0"/>
              <a:t>SQL</a:t>
            </a:r>
            <a:r>
              <a:rPr lang="zh-CN" altLang="en-US" dirty="0"/>
              <a:t>语句实施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16</a:t>
            </a:fld>
            <a:endParaRPr lang="zh-CN" altLang="en-US" dirty="0"/>
          </a:p>
        </p:txBody>
      </p:sp>
      <p:pic>
        <p:nvPicPr>
          <p:cNvPr id="6" name="图片 5" descr="图片包含 物体, 时钟&#10;&#10;自动生成的说明">
            <a:extLst>
              <a:ext uri="{FF2B5EF4-FFF2-40B4-BE49-F238E27FC236}">
                <a16:creationId xmlns:a16="http://schemas.microsoft.com/office/drawing/2014/main" id="{5D4D7B95-BF03-4976-9523-BF39F2940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31" y="-65328"/>
            <a:ext cx="69818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5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5868" t="44830" r="49295" b="18391"/>
          <a:stretch/>
        </p:blipFill>
        <p:spPr>
          <a:xfrm>
            <a:off x="6897937" y="2556000"/>
            <a:ext cx="2056915" cy="1805353"/>
          </a:xfrm>
        </p:spPr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/>
          <a:srcRect l="3673" t="46856" r="47715" b="18087"/>
          <a:stretch/>
        </p:blipFill>
        <p:spPr>
          <a:xfrm>
            <a:off x="8727214" y="3552740"/>
            <a:ext cx="2113384" cy="1805352"/>
          </a:xfrm>
        </p:spPr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3"/>
          <a:srcRect l="45799" t="29720" r="1635" b="33953"/>
          <a:stretch/>
        </p:blipFill>
        <p:spPr>
          <a:xfrm>
            <a:off x="8727215" y="1721997"/>
            <a:ext cx="2113384" cy="1583263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17</a:t>
            </a:fld>
            <a:endParaRPr lang="zh-CN" altLang="en-US" dirty="0"/>
          </a:p>
        </p:txBody>
      </p:sp>
      <p:pic>
        <p:nvPicPr>
          <p:cNvPr id="12" name="内容占位符 11" descr="图片包含 物体, 时钟&#10;&#10;自动生成的说明">
            <a:extLst>
              <a:ext uri="{FF2B5EF4-FFF2-40B4-BE49-F238E27FC236}">
                <a16:creationId xmlns:a16="http://schemas.microsoft.com/office/drawing/2014/main" id="{64A9505C-94D3-4F64-9A6F-C1A002D62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23887" y="242008"/>
            <a:ext cx="5472113" cy="1343765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829FE3-981B-4F9A-878B-27F1AE71A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084" y="5396386"/>
            <a:ext cx="1281045" cy="128104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C1A3FFF-F5BE-4AE4-8DCF-D065013EF630}"/>
              </a:ext>
            </a:extLst>
          </p:cNvPr>
          <p:cNvSpPr/>
          <p:nvPr/>
        </p:nvSpPr>
        <p:spPr>
          <a:xfrm>
            <a:off x="1993322" y="2950844"/>
            <a:ext cx="480131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软件使用展示</a:t>
            </a:r>
            <a:endParaRPr lang="en-US" altLang="zh-CN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B15E63D-EB1D-4B7D-AD77-5D80A0B0D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0375" y="133030"/>
            <a:ext cx="1068530" cy="106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1E828-0FCA-44B7-BE1C-779226FA4BA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18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055388-0C58-40A1-BF29-3AD0E3B4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470" y="0"/>
            <a:ext cx="12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1E828-0FCA-44B7-BE1C-779226FA4BA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19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5667EC-1CFD-477F-B14E-9070C1B7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224" y="0"/>
            <a:ext cx="12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7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802" b="9018"/>
          <a:stretch/>
        </p:blipFill>
        <p:spPr>
          <a:xfrm>
            <a:off x="413390" y="418374"/>
            <a:ext cx="7797549" cy="5858869"/>
          </a:xfrm>
        </p:spPr>
      </p:pic>
      <p:sp>
        <p:nvSpPr>
          <p:cNvPr id="24" name="文本框 23" descr="突出标题框的块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18" name="等腰三角形 17" descr="标题框阴影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380" y="580758"/>
            <a:ext cx="5142576" cy="4759312"/>
          </a:xfrm>
        </p:spPr>
        <p:txBody>
          <a:bodyPr rtlCol="0"/>
          <a:lstStyle/>
          <a:p>
            <a:pPr rtl="0"/>
            <a:r>
              <a:rPr lang="zh-CN" altLang="en-US" dirty="0"/>
              <a:t>课设描述</a:t>
            </a:r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7499" y="1843093"/>
            <a:ext cx="4742052" cy="3275673"/>
          </a:xfrm>
        </p:spPr>
        <p:txBody>
          <a:bodyPr rtlCol="0"/>
          <a:lstStyle/>
          <a:p>
            <a:r>
              <a:rPr lang="zh-CN" altLang="en-US" sz="2800" b="1" dirty="0"/>
              <a:t>本系统主要分为四个功能模块</a:t>
            </a:r>
            <a:endParaRPr lang="en-US" altLang="zh-CN" sz="2800" b="1" dirty="0"/>
          </a:p>
          <a:p>
            <a:r>
              <a:rPr lang="en-US" altLang="zh-CN" sz="2800" b="1" dirty="0"/>
              <a:t> ·</a:t>
            </a:r>
            <a:r>
              <a:rPr lang="zh-CN" altLang="en-US" sz="2800" b="1" dirty="0"/>
              <a:t>销售合同管理模块</a:t>
            </a:r>
            <a:endParaRPr lang="en-US" altLang="zh-CN" sz="2800" b="1" dirty="0"/>
          </a:p>
          <a:p>
            <a:r>
              <a:rPr lang="en-US" altLang="zh-CN" sz="2800" b="1" dirty="0"/>
              <a:t> ·</a:t>
            </a:r>
            <a:r>
              <a:rPr lang="zh-CN" altLang="en-US" sz="2800" b="1" dirty="0"/>
              <a:t>产品信息管理模块</a:t>
            </a:r>
            <a:endParaRPr lang="en-US" altLang="zh-CN" sz="2800" b="1" dirty="0"/>
          </a:p>
          <a:p>
            <a:r>
              <a:rPr lang="en-US" altLang="zh-CN" sz="2800" b="1" dirty="0"/>
              <a:t> ·</a:t>
            </a:r>
            <a:r>
              <a:rPr lang="zh-CN" altLang="en-US" sz="2800" b="1" dirty="0"/>
              <a:t>销售记录管理模块</a:t>
            </a:r>
            <a:endParaRPr lang="en-US" altLang="zh-CN" sz="2800" b="1" dirty="0"/>
          </a:p>
          <a:p>
            <a:r>
              <a:rPr lang="en-US" altLang="zh-CN" sz="2800" b="1" dirty="0"/>
              <a:t> ·</a:t>
            </a:r>
            <a:r>
              <a:rPr lang="zh-CN" altLang="en-US" sz="2800" b="1" dirty="0"/>
              <a:t>客户意见的管理模块</a:t>
            </a:r>
            <a:endParaRPr lang="en-US" altLang="zh-CN" sz="2800" b="1" dirty="0"/>
          </a:p>
          <a:p>
            <a:r>
              <a:rPr lang="zh-CN" altLang="en-US" sz="2800" b="1" dirty="0"/>
              <a:t>开发历时</a:t>
            </a:r>
            <a:r>
              <a:rPr lang="en-US" altLang="zh-CN" sz="2800" b="1" dirty="0"/>
              <a:t>4</a:t>
            </a:r>
            <a:r>
              <a:rPr lang="zh-CN" altLang="en-US" sz="2800" b="1" dirty="0"/>
              <a:t>天，开发语言为</a:t>
            </a:r>
            <a:r>
              <a:rPr lang="en-US" altLang="zh-CN" sz="2800" b="1" dirty="0"/>
              <a:t>C#</a:t>
            </a:r>
          </a:p>
        </p:txBody>
      </p:sp>
      <p:sp>
        <p:nvSpPr>
          <p:cNvPr id="15" name="任意多边形(F) 5" descr="重点标记块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6" name="任意多边形(F) 5" descr="没有实际意义的重点标记块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1E828-0FCA-44B7-BE1C-779226FA4BA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20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4D48BA-AFEB-4924-B42D-29DDB7DB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57" y="0"/>
            <a:ext cx="13450780" cy="71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74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1E828-0FCA-44B7-BE1C-779226FA4BA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21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9E4147-6F3A-4D58-A2CE-F0C288BD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512" y="0"/>
            <a:ext cx="12979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3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1E828-0FCA-44B7-BE1C-779226FA4BA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altLang="zh-CN" smtClean="0"/>
              <a:pPr/>
              <a:t>22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D66999-62A4-4C04-A0DC-9B432B09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173" y="0"/>
            <a:ext cx="12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6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1643" b="11784"/>
          <a:stretch/>
        </p:blipFill>
        <p:spPr>
          <a:xfrm>
            <a:off x="1" y="0"/>
            <a:ext cx="12196761" cy="6857999"/>
          </a:xfrm>
        </p:spPr>
      </p:pic>
      <p:sp>
        <p:nvSpPr>
          <p:cNvPr id="38" name="文本框 37" descr="突出标题块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35" name="等腰三角形 34" descr="隐藏标题块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32" name="任意多边形(F) 5" descr="实线重点标记块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33" name="任意多边形(F) 5" descr="没有实际意义的重点标记块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1653" y="3498798"/>
            <a:ext cx="4133661" cy="1007759"/>
          </a:xfrm>
        </p:spPr>
        <p:txBody>
          <a:bodyPr rtlCol="0"/>
          <a:lstStyle/>
          <a:p>
            <a:pPr algn="ctr" rtl="0"/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关于项目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664199" cy="2243200"/>
          </a:xfrm>
        </p:spPr>
        <p:txBody>
          <a:bodyPr rtlCol="0"/>
          <a:lstStyle/>
          <a:p>
            <a:pPr rtl="0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本项目共涉及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个数据表的 增、删、改、查 操作。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rtl="0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目前实现了基本的四个功能模块，具体细节和相关操作界面待优化和后期完善。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6030" r="6019" b="16931"/>
          <a:stretch/>
        </p:blipFill>
        <p:spPr>
          <a:xfrm>
            <a:off x="7012868" y="2001881"/>
            <a:ext cx="3806474" cy="3338712"/>
          </a:xfrm>
        </p:spPr>
      </p:pic>
      <p:sp>
        <p:nvSpPr>
          <p:cNvPr id="15" name="任意多边形(F) 5" descr="没有实际意义的图像突出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16" name="任意多边形(F) 5" descr="实线图像突出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3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131D524-1CAB-47C5-A1CF-EEC567A3B4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31801" y="3251200"/>
            <a:ext cx="5057424" cy="28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" r="175" b="11111"/>
          <a:stretch/>
        </p:blipFill>
        <p:spPr>
          <a:xfrm>
            <a:off x="427991" y="0"/>
            <a:ext cx="10919947" cy="6857999"/>
          </a:xfrm>
        </p:spPr>
      </p:pic>
      <p:sp>
        <p:nvSpPr>
          <p:cNvPr id="15" name="任意多边形(F) 5" descr="没有实际意义的突出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31" name="文本框 30" descr="重点突出标题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</a:endParaRPr>
          </a:p>
        </p:txBody>
      </p:sp>
      <p:sp>
        <p:nvSpPr>
          <p:cNvPr id="21" name="等腰三角形 20" descr="突出标题阴影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67392" cy="3428591"/>
          </a:xfrm>
        </p:spPr>
        <p:txBody>
          <a:bodyPr rtlCol="0"/>
          <a:lstStyle/>
          <a:p>
            <a:pPr algn="ctr" rtl="0"/>
            <a:r>
              <a:rPr lang="zh-CN" altLang="en-US" dirty="0"/>
              <a:t>相关数据表</a:t>
            </a:r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726" y="3058782"/>
            <a:ext cx="3734548" cy="2003604"/>
          </a:xfrm>
        </p:spPr>
        <p:txBody>
          <a:bodyPr rtlCol="0"/>
          <a:lstStyle/>
          <a:p>
            <a:pPr algn="ctr"/>
            <a:r>
              <a:rPr lang="zh-CN" altLang="en-US" sz="2800" dirty="0"/>
              <a:t>产品、库存、供应商</a:t>
            </a:r>
            <a:endParaRPr lang="en-US" altLang="zh-CN" sz="2800" dirty="0"/>
          </a:p>
          <a:p>
            <a:pPr algn="ctr"/>
            <a:r>
              <a:rPr lang="zh-CN" altLang="en-US" sz="2800" dirty="0"/>
              <a:t>采购订单、销售订单</a:t>
            </a:r>
            <a:endParaRPr lang="en-US" altLang="zh-CN" sz="2800" dirty="0"/>
          </a:p>
          <a:p>
            <a:pPr algn="ctr"/>
            <a:r>
              <a:rPr lang="zh-CN" altLang="en-US" sz="2800" dirty="0"/>
              <a:t>部门、客户、客户意见</a:t>
            </a:r>
            <a:endParaRPr lang="en-US" altLang="zh-CN" sz="2800" dirty="0"/>
          </a:p>
          <a:p>
            <a:pPr algn="ctr"/>
            <a:r>
              <a:rPr lang="zh-CN" altLang="en-US" sz="2800" dirty="0"/>
              <a:t>合同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4</a:t>
            </a:fld>
            <a:endParaRPr lang="zh-CN" altLang="en-US" dirty="0"/>
          </a:p>
        </p:txBody>
      </p:sp>
      <p:pic>
        <p:nvPicPr>
          <p:cNvPr id="9" name="图片 8" descr="图片包含 物体, 时钟&#10;&#10;自动生成的说明">
            <a:extLst>
              <a:ext uri="{FF2B5EF4-FFF2-40B4-BE49-F238E27FC236}">
                <a16:creationId xmlns:a16="http://schemas.microsoft.com/office/drawing/2014/main" id="{7F09453F-1F7D-464D-AFD5-65EC82B0A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31" y="-65328"/>
            <a:ext cx="69818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5</a:t>
            </a:fld>
            <a:endParaRPr lang="zh-CN" altLang="en-US" noProof="1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C401B87-ABD0-49F3-9028-2C6EB8D04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7422"/>
              </p:ext>
            </p:extLst>
          </p:nvPr>
        </p:nvGraphicFramePr>
        <p:xfrm>
          <a:off x="655320" y="1417049"/>
          <a:ext cx="9853022" cy="505632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970367">
                  <a:extLst>
                    <a:ext uri="{9D8B030D-6E8A-4147-A177-3AD203B41FA5}">
                      <a16:colId xmlns:a16="http://schemas.microsoft.com/office/drawing/2014/main" val="4253809676"/>
                    </a:ext>
                  </a:extLst>
                </a:gridCol>
                <a:gridCol w="1970367">
                  <a:extLst>
                    <a:ext uri="{9D8B030D-6E8A-4147-A177-3AD203B41FA5}">
                      <a16:colId xmlns:a16="http://schemas.microsoft.com/office/drawing/2014/main" val="304790007"/>
                    </a:ext>
                  </a:extLst>
                </a:gridCol>
                <a:gridCol w="1970367">
                  <a:extLst>
                    <a:ext uri="{9D8B030D-6E8A-4147-A177-3AD203B41FA5}">
                      <a16:colId xmlns:a16="http://schemas.microsoft.com/office/drawing/2014/main" val="4220300082"/>
                    </a:ext>
                  </a:extLst>
                </a:gridCol>
                <a:gridCol w="1970367">
                  <a:extLst>
                    <a:ext uri="{9D8B030D-6E8A-4147-A177-3AD203B41FA5}">
                      <a16:colId xmlns:a16="http://schemas.microsoft.com/office/drawing/2014/main" val="4174120015"/>
                    </a:ext>
                  </a:extLst>
                </a:gridCol>
                <a:gridCol w="1971554">
                  <a:extLst>
                    <a:ext uri="{9D8B030D-6E8A-4147-A177-3AD203B41FA5}">
                      <a16:colId xmlns:a16="http://schemas.microsoft.com/office/drawing/2014/main" val="4201688018"/>
                    </a:ext>
                  </a:extLst>
                </a:gridCol>
              </a:tblGrid>
              <a:tr h="6702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列</a:t>
                      </a: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名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数据类型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允许空置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说明</a:t>
                      </a:r>
                      <a:endParaRPr lang="zh-CN" sz="2400" b="1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684540"/>
                  </a:ext>
                </a:extLst>
              </a:tr>
              <a:tr h="672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Pnum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产品编号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char(8)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NO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4542204"/>
                  </a:ext>
                </a:extLst>
              </a:tr>
              <a:tr h="10137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Pname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产品名称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varchar(20)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NO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049295"/>
                  </a:ext>
                </a:extLst>
              </a:tr>
              <a:tr h="10137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brand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品牌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varchar(15)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NO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394789"/>
                  </a:ext>
                </a:extLst>
              </a:tr>
              <a:tr h="10137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model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型号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varchar(15)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YES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3626613"/>
                  </a:ext>
                </a:extLst>
              </a:tr>
              <a:tr h="672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salePrice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销售价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float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NO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9946283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产品信息表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Product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 descr="图片包含 物体, 时钟&#10;&#10;自动生成的说明">
            <a:extLst>
              <a:ext uri="{FF2B5EF4-FFF2-40B4-BE49-F238E27FC236}">
                <a16:creationId xmlns:a16="http://schemas.microsoft.com/office/drawing/2014/main" id="{FCE12B7B-1746-4DD1-97C8-DB078265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60" y="35080"/>
            <a:ext cx="4375106" cy="10743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F1A11D1-D78E-4922-BE63-6F68CA55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6</a:t>
            </a:fld>
            <a:endParaRPr lang="zh-CN" altLang="en-US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库存信息表</a:t>
            </a:r>
            <a:r>
              <a:rPr lang="en-US" altLang="zh-CN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Inventory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303A2D6-E8FD-4025-8609-486F878D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352105"/>
              </p:ext>
            </p:extLst>
          </p:nvPr>
        </p:nvGraphicFramePr>
        <p:xfrm>
          <a:off x="345634" y="1829135"/>
          <a:ext cx="10641678" cy="444810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128079">
                  <a:extLst>
                    <a:ext uri="{9D8B030D-6E8A-4147-A177-3AD203B41FA5}">
                      <a16:colId xmlns:a16="http://schemas.microsoft.com/office/drawing/2014/main" val="2311175901"/>
                    </a:ext>
                  </a:extLst>
                </a:gridCol>
                <a:gridCol w="2128079">
                  <a:extLst>
                    <a:ext uri="{9D8B030D-6E8A-4147-A177-3AD203B41FA5}">
                      <a16:colId xmlns:a16="http://schemas.microsoft.com/office/drawing/2014/main" val="2550044100"/>
                    </a:ext>
                  </a:extLst>
                </a:gridCol>
                <a:gridCol w="2128079">
                  <a:extLst>
                    <a:ext uri="{9D8B030D-6E8A-4147-A177-3AD203B41FA5}">
                      <a16:colId xmlns:a16="http://schemas.microsoft.com/office/drawing/2014/main" val="3994241862"/>
                    </a:ext>
                  </a:extLst>
                </a:gridCol>
                <a:gridCol w="2128079">
                  <a:extLst>
                    <a:ext uri="{9D8B030D-6E8A-4147-A177-3AD203B41FA5}">
                      <a16:colId xmlns:a16="http://schemas.microsoft.com/office/drawing/2014/main" val="3969169214"/>
                    </a:ext>
                  </a:extLst>
                </a:gridCol>
                <a:gridCol w="2129362">
                  <a:extLst>
                    <a:ext uri="{9D8B030D-6E8A-4147-A177-3AD203B41FA5}">
                      <a16:colId xmlns:a16="http://schemas.microsoft.com/office/drawing/2014/main" val="2985609587"/>
                    </a:ext>
                  </a:extLst>
                </a:gridCol>
              </a:tblGrid>
              <a:tr h="6354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列名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允许空置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255844"/>
                  </a:ext>
                </a:extLst>
              </a:tr>
              <a:tr h="6354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Inum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库存编号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4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3308278"/>
                  </a:ext>
                </a:extLst>
              </a:tr>
              <a:tr h="6354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Snum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供应商编号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1272129"/>
                  </a:ext>
                </a:extLst>
              </a:tr>
              <a:tr h="6354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Pnum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产品编号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4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312972"/>
                  </a:ext>
                </a:extLst>
              </a:tr>
              <a:tr h="6354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purchasePrice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进货价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float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4538879"/>
                  </a:ext>
                </a:extLst>
              </a:tr>
              <a:tr h="6354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Iquantity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库存量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int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7102294"/>
                  </a:ext>
                </a:extLst>
              </a:tr>
              <a:tr h="6354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saledQuantity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已销售量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int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4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4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0512567"/>
                  </a:ext>
                </a:extLst>
              </a:tr>
            </a:tbl>
          </a:graphicData>
        </a:graphic>
      </p:graphicFrame>
      <p:pic>
        <p:nvPicPr>
          <p:cNvPr id="7" name="图片 6" descr="图片包含 物体, 时钟&#10;&#10;自动生成的说明">
            <a:extLst>
              <a:ext uri="{FF2B5EF4-FFF2-40B4-BE49-F238E27FC236}">
                <a16:creationId xmlns:a16="http://schemas.microsoft.com/office/drawing/2014/main" id="{05AC4239-B72A-4EA3-99C0-B2957DA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60" y="35080"/>
            <a:ext cx="4375106" cy="10743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F2E9D6-8B11-4613-8181-BCF776E61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7037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7</a:t>
            </a:fld>
            <a:endParaRPr lang="zh-CN" altLang="en-US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供应商信息表</a:t>
            </a:r>
            <a:r>
              <a:rPr lang="en-US" altLang="zh-CN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Supplier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图片包含 物体, 时钟&#10;&#10;自动生成的说明">
            <a:extLst>
              <a:ext uri="{FF2B5EF4-FFF2-40B4-BE49-F238E27FC236}">
                <a16:creationId xmlns:a16="http://schemas.microsoft.com/office/drawing/2014/main" id="{05AC4239-B72A-4EA3-99C0-B2957DA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60" y="35080"/>
            <a:ext cx="4375106" cy="107437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56E650C-C944-401F-B027-94AD9CEE2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08910"/>
              </p:ext>
            </p:extLst>
          </p:nvPr>
        </p:nvGraphicFramePr>
        <p:xfrm>
          <a:off x="624115" y="1475579"/>
          <a:ext cx="10609941" cy="499779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121732">
                  <a:extLst>
                    <a:ext uri="{9D8B030D-6E8A-4147-A177-3AD203B41FA5}">
                      <a16:colId xmlns:a16="http://schemas.microsoft.com/office/drawing/2014/main" val="3797331432"/>
                    </a:ext>
                  </a:extLst>
                </a:gridCol>
                <a:gridCol w="2121732">
                  <a:extLst>
                    <a:ext uri="{9D8B030D-6E8A-4147-A177-3AD203B41FA5}">
                      <a16:colId xmlns:a16="http://schemas.microsoft.com/office/drawing/2014/main" val="1816148105"/>
                    </a:ext>
                  </a:extLst>
                </a:gridCol>
                <a:gridCol w="2121732">
                  <a:extLst>
                    <a:ext uri="{9D8B030D-6E8A-4147-A177-3AD203B41FA5}">
                      <a16:colId xmlns:a16="http://schemas.microsoft.com/office/drawing/2014/main" val="1188138643"/>
                    </a:ext>
                  </a:extLst>
                </a:gridCol>
                <a:gridCol w="2121732">
                  <a:extLst>
                    <a:ext uri="{9D8B030D-6E8A-4147-A177-3AD203B41FA5}">
                      <a16:colId xmlns:a16="http://schemas.microsoft.com/office/drawing/2014/main" val="2138622305"/>
                    </a:ext>
                  </a:extLst>
                </a:gridCol>
                <a:gridCol w="2123013">
                  <a:extLst>
                    <a:ext uri="{9D8B030D-6E8A-4147-A177-3AD203B41FA5}">
                      <a16:colId xmlns:a16="http://schemas.microsoft.com/office/drawing/2014/main" val="2041890629"/>
                    </a:ext>
                  </a:extLst>
                </a:gridCol>
              </a:tblGrid>
              <a:tr h="6247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列名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允许空置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3102746"/>
                  </a:ext>
                </a:extLst>
              </a:tr>
              <a:tr h="6247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供应商编号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6241895"/>
                  </a:ext>
                </a:extLst>
              </a:tr>
              <a:tr h="6247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Sname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供应商名称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varchar(20)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8631089"/>
                  </a:ext>
                </a:extLst>
              </a:tr>
              <a:tr h="6247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contactName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联系人姓名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varchar(20)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517962"/>
                  </a:ext>
                </a:extLst>
              </a:tr>
              <a:tr h="6247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tel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电话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varchar(16)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3220927"/>
                  </a:ext>
                </a:extLst>
              </a:tr>
              <a:tr h="6247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addr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地址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varchar(30)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2077508"/>
                  </a:ext>
                </a:extLst>
              </a:tr>
              <a:tr h="6247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email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邮箱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varchar(20)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2419939"/>
                  </a:ext>
                </a:extLst>
              </a:tr>
              <a:tr h="6247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wechat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微信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varchar(20)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33286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2BEC131-8A86-42EF-B711-6880C436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7347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8</a:t>
            </a:fld>
            <a:endParaRPr lang="zh-CN" altLang="en-US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采购订单信息表</a:t>
            </a:r>
            <a:r>
              <a:rPr lang="en-US" altLang="zh-CN" sz="3200" b="1" dirty="0" err="1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PurchaseOrder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图片包含 物体, 时钟&#10;&#10;自动生成的说明">
            <a:extLst>
              <a:ext uri="{FF2B5EF4-FFF2-40B4-BE49-F238E27FC236}">
                <a16:creationId xmlns:a16="http://schemas.microsoft.com/office/drawing/2014/main" id="{05AC4239-B72A-4EA3-99C0-B2957DA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60" y="28025"/>
            <a:ext cx="4375106" cy="107437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2DE42DD-2309-4A9A-811C-1703A742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208635"/>
              </p:ext>
            </p:extLst>
          </p:nvPr>
        </p:nvGraphicFramePr>
        <p:xfrm>
          <a:off x="530133" y="1538761"/>
          <a:ext cx="10297526" cy="473848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059257">
                  <a:extLst>
                    <a:ext uri="{9D8B030D-6E8A-4147-A177-3AD203B41FA5}">
                      <a16:colId xmlns:a16="http://schemas.microsoft.com/office/drawing/2014/main" val="610182066"/>
                    </a:ext>
                  </a:extLst>
                </a:gridCol>
                <a:gridCol w="2059257">
                  <a:extLst>
                    <a:ext uri="{9D8B030D-6E8A-4147-A177-3AD203B41FA5}">
                      <a16:colId xmlns:a16="http://schemas.microsoft.com/office/drawing/2014/main" val="3183389795"/>
                    </a:ext>
                  </a:extLst>
                </a:gridCol>
                <a:gridCol w="2059257">
                  <a:extLst>
                    <a:ext uri="{9D8B030D-6E8A-4147-A177-3AD203B41FA5}">
                      <a16:colId xmlns:a16="http://schemas.microsoft.com/office/drawing/2014/main" val="663939319"/>
                    </a:ext>
                  </a:extLst>
                </a:gridCol>
                <a:gridCol w="2059257">
                  <a:extLst>
                    <a:ext uri="{9D8B030D-6E8A-4147-A177-3AD203B41FA5}">
                      <a16:colId xmlns:a16="http://schemas.microsoft.com/office/drawing/2014/main" val="1975163850"/>
                    </a:ext>
                  </a:extLst>
                </a:gridCol>
                <a:gridCol w="2060498">
                  <a:extLst>
                    <a:ext uri="{9D8B030D-6E8A-4147-A177-3AD203B41FA5}">
                      <a16:colId xmlns:a16="http://schemas.microsoft.com/office/drawing/2014/main" val="254166283"/>
                    </a:ext>
                  </a:extLst>
                </a:gridCol>
              </a:tblGrid>
              <a:tr h="6769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列名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允许空置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8250035"/>
                  </a:ext>
                </a:extLst>
              </a:tr>
              <a:tr h="6769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POnum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采购订单号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779627"/>
                  </a:ext>
                </a:extLst>
              </a:tr>
              <a:tr h="6769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产品编号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1126701"/>
                  </a:ext>
                </a:extLst>
              </a:tr>
              <a:tr h="6769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Enum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员工编号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5341726"/>
                  </a:ext>
                </a:extLst>
              </a:tr>
              <a:tr h="6769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供应商编号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2009793"/>
                  </a:ext>
                </a:extLst>
              </a:tr>
              <a:tr h="6769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quantity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订购数量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int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5146196"/>
                  </a:ext>
                </a:extLst>
              </a:tr>
              <a:tr h="6769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POdate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订购日期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datetime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077407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0312354-2E2D-4C0D-BEC9-80D03C0C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0070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noProof="1" smtClean="0"/>
              <a:pPr rtl="0"/>
              <a:t>9</a:t>
            </a:fld>
            <a:endParaRPr lang="zh-CN" altLang="en-US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7E87D1-339E-4CA5-B952-C69D81AE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4" y="155165"/>
            <a:ext cx="88110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数据表结构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销售订单信息表</a:t>
            </a:r>
            <a:r>
              <a:rPr lang="en-US" altLang="zh-CN" sz="3200" b="1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Sale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的结构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 descr="图片包含 物体, 时钟&#10;&#10;自动生成的说明">
            <a:extLst>
              <a:ext uri="{FF2B5EF4-FFF2-40B4-BE49-F238E27FC236}">
                <a16:creationId xmlns:a16="http://schemas.microsoft.com/office/drawing/2014/main" id="{05AC4239-B72A-4EA3-99C0-B2957DAF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60" y="35080"/>
            <a:ext cx="4375106" cy="1074378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87212AB-A83B-4C86-A07B-482F9FB07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038020"/>
              </p:ext>
            </p:extLst>
          </p:nvPr>
        </p:nvGraphicFramePr>
        <p:xfrm>
          <a:off x="878477" y="1654962"/>
          <a:ext cx="10442664" cy="4252353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088281">
                  <a:extLst>
                    <a:ext uri="{9D8B030D-6E8A-4147-A177-3AD203B41FA5}">
                      <a16:colId xmlns:a16="http://schemas.microsoft.com/office/drawing/2014/main" val="958581933"/>
                    </a:ext>
                  </a:extLst>
                </a:gridCol>
                <a:gridCol w="2088281">
                  <a:extLst>
                    <a:ext uri="{9D8B030D-6E8A-4147-A177-3AD203B41FA5}">
                      <a16:colId xmlns:a16="http://schemas.microsoft.com/office/drawing/2014/main" val="1591075007"/>
                    </a:ext>
                  </a:extLst>
                </a:gridCol>
                <a:gridCol w="2088281">
                  <a:extLst>
                    <a:ext uri="{9D8B030D-6E8A-4147-A177-3AD203B41FA5}">
                      <a16:colId xmlns:a16="http://schemas.microsoft.com/office/drawing/2014/main" val="2443165968"/>
                    </a:ext>
                  </a:extLst>
                </a:gridCol>
                <a:gridCol w="2088281">
                  <a:extLst>
                    <a:ext uri="{9D8B030D-6E8A-4147-A177-3AD203B41FA5}">
                      <a16:colId xmlns:a16="http://schemas.microsoft.com/office/drawing/2014/main" val="3546535686"/>
                    </a:ext>
                  </a:extLst>
                </a:gridCol>
                <a:gridCol w="2089540">
                  <a:extLst>
                    <a:ext uri="{9D8B030D-6E8A-4147-A177-3AD203B41FA5}">
                      <a16:colId xmlns:a16="http://schemas.microsoft.com/office/drawing/2014/main" val="855116329"/>
                    </a:ext>
                  </a:extLst>
                </a:gridCol>
              </a:tblGrid>
              <a:tr h="6074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列名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允许空置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1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说明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986706"/>
                  </a:ext>
                </a:extLst>
              </a:tr>
              <a:tr h="6074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销售订单号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466965"/>
                  </a:ext>
                </a:extLst>
              </a:tr>
              <a:tr h="6074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产品编号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2999948"/>
                  </a:ext>
                </a:extLst>
              </a:tr>
              <a:tr h="6074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Enum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员工编号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2810469"/>
                  </a:ext>
                </a:extLst>
              </a:tr>
              <a:tr h="6074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Cnum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客户编号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char(8)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外键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6441479"/>
                  </a:ext>
                </a:extLst>
              </a:tr>
              <a:tr h="6074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quantity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销售数量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int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8489253"/>
                  </a:ext>
                </a:extLst>
              </a:tr>
              <a:tr h="60747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date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销售日期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datetime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YES</a:t>
                      </a:r>
                      <a:endParaRPr lang="zh-CN" altLang="en-US" sz="2800" b="0" kern="100" cap="all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kern="100" cap="all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endParaRPr lang="zh-CN" altLang="en-US" sz="2800" b="0" kern="100" cap="all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7370359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D6585FE-6A33-4E70-AF02-4C87DBA03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380" y="5440951"/>
            <a:ext cx="1432986" cy="1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4759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448_TF16411253.potx" id="{0C34B79C-0ABC-423C-B7AF-F66E3D156598}" vid="{FB8A4BD2-DF59-4D39-8E6C-546071914F1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6dc4bcd6-49db-4c07-9060-8acfc67cef9f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几何演示文稿</Template>
  <TotalTime>0</TotalTime>
  <Words>799</Words>
  <Application>Microsoft Office PowerPoint</Application>
  <PresentationFormat>宽屏</PresentationFormat>
  <Paragraphs>437</Paragraphs>
  <Slides>23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Microsoft YaHei UI</vt:lpstr>
      <vt:lpstr>Microsoft YaHei UI Light</vt:lpstr>
      <vt:lpstr>等线</vt:lpstr>
      <vt:lpstr>华文楷体</vt:lpstr>
      <vt:lpstr>华文新魏</vt:lpstr>
      <vt:lpstr>楷体</vt:lpstr>
      <vt:lpstr>宋体</vt:lpstr>
      <vt:lpstr>Arial</vt:lpstr>
      <vt:lpstr>Calibri Light</vt:lpstr>
      <vt:lpstr>Office 主题</vt:lpstr>
      <vt:lpstr>数据库课程设计</vt:lpstr>
      <vt:lpstr>课设描述</vt:lpstr>
      <vt:lpstr>关于项目</vt:lpstr>
      <vt:lpstr>相关数据表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数据流程图</vt:lpstr>
      <vt:lpstr>SQL语句实施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2018-12-28T01:18:03Z</dcterms:created>
  <dcterms:modified xsi:type="dcterms:W3CDTF">2018-12-28T06:50:34Z</dcterms:modified>
</cp:coreProperties>
</file>